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1" r:id="rId1"/>
  </p:sldMasterIdLst>
  <p:notesMasterIdLst>
    <p:notesMasterId r:id="rId10"/>
  </p:notesMasterIdLst>
  <p:sldIdLst>
    <p:sldId id="256" r:id="rId2"/>
    <p:sldId id="257" r:id="rId3"/>
    <p:sldId id="258" r:id="rId4"/>
    <p:sldId id="259" r:id="rId5"/>
    <p:sldId id="261" r:id="rId6"/>
    <p:sldId id="263" r:id="rId7"/>
    <p:sldId id="262"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2E1B771-6E91-463E-A803-6B1C20C6E21A}">
          <p14:sldIdLst>
            <p14:sldId id="256"/>
            <p14:sldId id="257"/>
            <p14:sldId id="258"/>
            <p14:sldId id="259"/>
            <p14:sldId id="261"/>
            <p14:sldId id="263"/>
            <p14:sldId id="262"/>
            <p14:sldId id="26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73450" autoAdjust="0"/>
  </p:normalViewPr>
  <p:slideViewPr>
    <p:cSldViewPr snapToGrid="0">
      <p:cViewPr>
        <p:scale>
          <a:sx n="89" d="100"/>
          <a:sy n="89" d="100"/>
        </p:scale>
        <p:origin x="234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image1.jpeg>
</file>

<file path=ppt/media/image2.jpeg>
</file>

<file path=ppt/media/image3.png>
</file>

<file path=ppt/media/image4.jpeg>
</file>

<file path=ppt/media/image5.pn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9FE78A-2DDB-4BAB-B802-E12E66F1C9A1}" type="datetimeFigureOut">
              <a:rPr lang="en-BE" smtClean="0"/>
              <a:t>31/08/2019</a:t>
            </a:fld>
            <a:endParaRPr lang="en-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A97F50-C8A6-4310-AD0A-3F74C3B0016E}" type="slidenum">
              <a:rPr lang="en-BE" smtClean="0"/>
              <a:t>‹#›</a:t>
            </a:fld>
            <a:endParaRPr lang="en-BE"/>
          </a:p>
        </p:txBody>
      </p:sp>
    </p:spTree>
    <p:extLst>
      <p:ext uri="{BB962C8B-B14F-4D97-AF65-F5344CB8AC3E}">
        <p14:creationId xmlns:p14="http://schemas.microsoft.com/office/powerpoint/2010/main" val="35608263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motion sickness?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“Motion sickness is a sensation of wooziness. It usually occurs when you’re traveling by car, boat, plane, or train. Some people learn early in their lives that they’re prone to the condition.”</a:t>
            </a:r>
          </a:p>
          <a:p>
            <a:endParaRPr lang="en-BE" dirty="0"/>
          </a:p>
        </p:txBody>
      </p:sp>
      <p:sp>
        <p:nvSpPr>
          <p:cNvPr id="4" name="Slide Number Placeholder 3"/>
          <p:cNvSpPr>
            <a:spLocks noGrp="1"/>
          </p:cNvSpPr>
          <p:nvPr>
            <p:ph type="sldNum" sz="quarter" idx="5"/>
          </p:nvPr>
        </p:nvSpPr>
        <p:spPr/>
        <p:txBody>
          <a:bodyPr/>
          <a:lstStyle/>
          <a:p>
            <a:fld id="{16A97F50-C8A6-4310-AD0A-3F74C3B0016E}" type="slidenum">
              <a:rPr lang="en-BE" smtClean="0"/>
              <a:t>2</a:t>
            </a:fld>
            <a:endParaRPr lang="en-BE"/>
          </a:p>
        </p:txBody>
      </p:sp>
    </p:spTree>
    <p:extLst>
      <p:ext uri="{BB962C8B-B14F-4D97-AF65-F5344CB8AC3E}">
        <p14:creationId xmlns:p14="http://schemas.microsoft.com/office/powerpoint/2010/main" val="1751127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What causes Motion Sickness?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You maintain balance with the help of signals sent by many parts of the body — for instance, your eyes and inner ears. Other sensory receptors in your legs and feet let your nervous system know what parts of your body are touching the ground.</a:t>
            </a:r>
          </a:p>
          <a:p>
            <a:r>
              <a:rPr lang="en-US" sz="1200" b="0" i="0" kern="1200" dirty="0">
                <a:solidFill>
                  <a:schemeClr val="tx1"/>
                </a:solidFill>
                <a:effectLst/>
                <a:latin typeface="+mn-lt"/>
                <a:ea typeface="+mn-ea"/>
                <a:cs typeface="+mn-cs"/>
              </a:rPr>
              <a:t>Conflicting signals can cause motion sickness. For example, when you’re on an airplane you can’t see turbulence, but your body can feel it. The resulting confusion can cause nausea or even vomiting.</a:t>
            </a:r>
          </a:p>
          <a:p>
            <a:endParaRPr lang="en-BE" dirty="0"/>
          </a:p>
        </p:txBody>
      </p:sp>
      <p:sp>
        <p:nvSpPr>
          <p:cNvPr id="4" name="Slide Number Placeholder 3"/>
          <p:cNvSpPr>
            <a:spLocks noGrp="1"/>
          </p:cNvSpPr>
          <p:nvPr>
            <p:ph type="sldNum" sz="quarter" idx="5"/>
          </p:nvPr>
        </p:nvSpPr>
        <p:spPr/>
        <p:txBody>
          <a:bodyPr/>
          <a:lstStyle/>
          <a:p>
            <a:fld id="{16A97F50-C8A6-4310-AD0A-3F74C3B0016E}" type="slidenum">
              <a:rPr lang="en-BE" smtClean="0"/>
              <a:t>3</a:t>
            </a:fld>
            <a:endParaRPr lang="en-BE"/>
          </a:p>
        </p:txBody>
      </p:sp>
    </p:spTree>
    <p:extLst>
      <p:ext uri="{BB962C8B-B14F-4D97-AF65-F5344CB8AC3E}">
        <p14:creationId xmlns:p14="http://schemas.microsoft.com/office/powerpoint/2010/main" val="2187010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The inner ear in particular is important in this regard, as it helps control your sense of balance.</a:t>
            </a:r>
            <a:endParaRPr lang="en-BE" sz="1200" dirty="0">
              <a:latin typeface="Tiresias Infofont" panose="00000400000000000000" pitchFamily="2" charset="0"/>
            </a:endParaRPr>
          </a:p>
          <a:p>
            <a:r>
              <a:rPr lang="en-US" sz="1200" b="0" i="0" kern="1200" dirty="0">
                <a:solidFill>
                  <a:schemeClr val="tx1"/>
                </a:solidFill>
                <a:effectLst/>
                <a:latin typeface="+mn-lt"/>
                <a:ea typeface="+mn-ea"/>
                <a:cs typeface="+mn-cs"/>
              </a:rPr>
              <a:t>They are part of a network called the vestibular system.</a:t>
            </a:r>
          </a:p>
          <a:p>
            <a:r>
              <a:rPr lang="en-US" sz="1200" b="0" i="0" kern="1200" dirty="0">
                <a:solidFill>
                  <a:schemeClr val="tx1"/>
                </a:solidFill>
                <a:effectLst/>
                <a:latin typeface="+mn-lt"/>
                <a:ea typeface="+mn-ea"/>
                <a:cs typeface="+mn-cs"/>
              </a:rPr>
              <a:t>This system includes three pairs of semicircular canals and two sacs, called the saccule and the utricle. They send information about what’s going on around you to the </a:t>
            </a:r>
            <a:r>
              <a:rPr lang="en-US" sz="1200" b="0" i="0" u="none" strike="noStrike" kern="1200" dirty="0">
                <a:solidFill>
                  <a:schemeClr val="tx1"/>
                </a:solidFill>
                <a:effectLst/>
                <a:latin typeface="+mn-lt"/>
                <a:ea typeface="+mn-ea"/>
                <a:cs typeface="+mn-cs"/>
              </a:rPr>
              <a:t>brain</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The semicircular canals hold a fluid that moves with the turns of your head. The saccule and utricle are sensitive to gravity. They tell the </a:t>
            </a:r>
            <a:r>
              <a:rPr lang="en-US" sz="1200" b="0" i="0" u="none" strike="noStrike" kern="1200" dirty="0">
                <a:solidFill>
                  <a:schemeClr val="tx1"/>
                </a:solidFill>
                <a:effectLst/>
                <a:latin typeface="+mn-lt"/>
                <a:ea typeface="+mn-ea"/>
                <a:cs typeface="+mn-cs"/>
              </a:rPr>
              <a:t>brain </a:t>
            </a:r>
            <a:r>
              <a:rPr lang="en-US" sz="1200" b="0" i="0" kern="1200" dirty="0">
                <a:solidFill>
                  <a:schemeClr val="tx1"/>
                </a:solidFill>
                <a:effectLst/>
                <a:latin typeface="+mn-lt"/>
                <a:ea typeface="+mn-ea"/>
                <a:cs typeface="+mn-cs"/>
              </a:rPr>
              <a:t>whether you’re standing up or lying down.</a:t>
            </a:r>
          </a:p>
        </p:txBody>
      </p:sp>
      <p:sp>
        <p:nvSpPr>
          <p:cNvPr id="4" name="Slide Number Placeholder 3"/>
          <p:cNvSpPr>
            <a:spLocks noGrp="1"/>
          </p:cNvSpPr>
          <p:nvPr>
            <p:ph type="sldNum" sz="quarter" idx="5"/>
          </p:nvPr>
        </p:nvSpPr>
        <p:spPr/>
        <p:txBody>
          <a:bodyPr/>
          <a:lstStyle/>
          <a:p>
            <a:fld id="{16A97F50-C8A6-4310-AD0A-3F74C3B0016E}" type="slidenum">
              <a:rPr lang="en-BE" smtClean="0"/>
              <a:t>4</a:t>
            </a:fld>
            <a:endParaRPr lang="en-BE"/>
          </a:p>
        </p:txBody>
      </p:sp>
    </p:spTree>
    <p:extLst>
      <p:ext uri="{BB962C8B-B14F-4D97-AF65-F5344CB8AC3E}">
        <p14:creationId xmlns:p14="http://schemas.microsoft.com/office/powerpoint/2010/main" val="2154604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The inner ear in particular is important in this regard, as it helps control your sense of balance.</a:t>
            </a:r>
            <a:endParaRPr lang="en-BE" sz="1200" dirty="0">
              <a:latin typeface="Tiresias Infofont" panose="00000400000000000000" pitchFamily="2" charset="0"/>
            </a:endParaRPr>
          </a:p>
          <a:p>
            <a:r>
              <a:rPr lang="en-US" sz="1200" b="0" i="0" kern="1200" dirty="0">
                <a:solidFill>
                  <a:schemeClr val="tx1"/>
                </a:solidFill>
                <a:effectLst/>
                <a:latin typeface="+mn-lt"/>
                <a:ea typeface="+mn-ea"/>
                <a:cs typeface="+mn-cs"/>
              </a:rPr>
              <a:t>They are part of a network called the vestibular system.</a:t>
            </a:r>
          </a:p>
          <a:p>
            <a:r>
              <a:rPr lang="en-US" sz="1200" b="0" i="0" kern="1200" dirty="0">
                <a:solidFill>
                  <a:schemeClr val="tx1"/>
                </a:solidFill>
                <a:effectLst/>
                <a:latin typeface="+mn-lt"/>
                <a:ea typeface="+mn-ea"/>
                <a:cs typeface="+mn-cs"/>
              </a:rPr>
              <a:t>This system includes three pairs of semicircular canals and two sacs, called the saccule and the utricle. They send information about what’s going on around you to the </a:t>
            </a:r>
            <a:r>
              <a:rPr lang="en-US" sz="1200" b="0" i="0" u="none" strike="noStrike" kern="1200" dirty="0">
                <a:solidFill>
                  <a:schemeClr val="tx1"/>
                </a:solidFill>
                <a:effectLst/>
                <a:latin typeface="+mn-lt"/>
                <a:ea typeface="+mn-ea"/>
                <a:cs typeface="+mn-cs"/>
              </a:rPr>
              <a:t>brain</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The semicircular canals hold a fluid that moves with the turns of your head. The saccule and utricle are sensitive to gravity. They tell the </a:t>
            </a:r>
            <a:r>
              <a:rPr lang="en-US" sz="1200" b="0" i="0" u="none" strike="noStrike" kern="1200" dirty="0">
                <a:solidFill>
                  <a:schemeClr val="tx1"/>
                </a:solidFill>
                <a:effectLst/>
                <a:latin typeface="+mn-lt"/>
                <a:ea typeface="+mn-ea"/>
                <a:cs typeface="+mn-cs"/>
              </a:rPr>
              <a:t>brain </a:t>
            </a:r>
            <a:r>
              <a:rPr lang="en-US" sz="1200" b="0" i="0" kern="1200" dirty="0">
                <a:solidFill>
                  <a:schemeClr val="tx1"/>
                </a:solidFill>
                <a:effectLst/>
                <a:latin typeface="+mn-lt"/>
                <a:ea typeface="+mn-ea"/>
                <a:cs typeface="+mn-cs"/>
              </a:rPr>
              <a:t>whether you’re standing up or lying down.</a:t>
            </a:r>
          </a:p>
        </p:txBody>
      </p:sp>
      <p:sp>
        <p:nvSpPr>
          <p:cNvPr id="4" name="Slide Number Placeholder 3"/>
          <p:cNvSpPr>
            <a:spLocks noGrp="1"/>
          </p:cNvSpPr>
          <p:nvPr>
            <p:ph type="sldNum" sz="quarter" idx="5"/>
          </p:nvPr>
        </p:nvSpPr>
        <p:spPr/>
        <p:txBody>
          <a:bodyPr/>
          <a:lstStyle/>
          <a:p>
            <a:fld id="{16A97F50-C8A6-4310-AD0A-3F74C3B0016E}" type="slidenum">
              <a:rPr lang="en-BE" smtClean="0"/>
              <a:t>5</a:t>
            </a:fld>
            <a:endParaRPr lang="en-BE"/>
          </a:p>
        </p:txBody>
      </p:sp>
    </p:spTree>
    <p:extLst>
      <p:ext uri="{BB962C8B-B14F-4D97-AF65-F5344CB8AC3E}">
        <p14:creationId xmlns:p14="http://schemas.microsoft.com/office/powerpoint/2010/main" val="2989955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The inner ear in particular is important in this regard, as it helps control your sense of balance.</a:t>
            </a:r>
            <a:endParaRPr lang="en-BE" sz="1200" dirty="0">
              <a:latin typeface="Tiresias Infofont" panose="00000400000000000000" pitchFamily="2" charset="0"/>
            </a:endParaRPr>
          </a:p>
          <a:p>
            <a:r>
              <a:rPr lang="en-US" sz="1200" b="0" i="0" kern="1200" dirty="0">
                <a:solidFill>
                  <a:schemeClr val="tx1"/>
                </a:solidFill>
                <a:effectLst/>
                <a:latin typeface="+mn-lt"/>
                <a:ea typeface="+mn-ea"/>
                <a:cs typeface="+mn-cs"/>
              </a:rPr>
              <a:t>They are part of a network called the vestibular system.</a:t>
            </a:r>
          </a:p>
          <a:p>
            <a:r>
              <a:rPr lang="en-US" sz="1200" b="0" i="0" kern="1200" dirty="0">
                <a:solidFill>
                  <a:schemeClr val="tx1"/>
                </a:solidFill>
                <a:effectLst/>
                <a:latin typeface="+mn-lt"/>
                <a:ea typeface="+mn-ea"/>
                <a:cs typeface="+mn-cs"/>
              </a:rPr>
              <a:t>This system includes three pairs of semicircular canals and two sacs, called the saccule and the utricle. They send information about what’s going on around you to the </a:t>
            </a:r>
            <a:r>
              <a:rPr lang="en-US" sz="1200" b="0" i="0" u="none" strike="noStrike" kern="1200" dirty="0">
                <a:solidFill>
                  <a:schemeClr val="tx1"/>
                </a:solidFill>
                <a:effectLst/>
                <a:latin typeface="+mn-lt"/>
                <a:ea typeface="+mn-ea"/>
                <a:cs typeface="+mn-cs"/>
              </a:rPr>
              <a:t>brain</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The semicircular canals hold a fluid that moves with the turns of your head. The saccule and utricle are sensitive to gravity. They tell the </a:t>
            </a:r>
            <a:r>
              <a:rPr lang="en-US" sz="1200" b="0" i="0" u="none" strike="noStrike" kern="1200" dirty="0">
                <a:solidFill>
                  <a:schemeClr val="tx1"/>
                </a:solidFill>
                <a:effectLst/>
                <a:latin typeface="+mn-lt"/>
                <a:ea typeface="+mn-ea"/>
                <a:cs typeface="+mn-cs"/>
              </a:rPr>
              <a:t>brain </a:t>
            </a:r>
            <a:r>
              <a:rPr lang="en-US" sz="1200" b="0" i="0" kern="1200" dirty="0">
                <a:solidFill>
                  <a:schemeClr val="tx1"/>
                </a:solidFill>
                <a:effectLst/>
                <a:latin typeface="+mn-lt"/>
                <a:ea typeface="+mn-ea"/>
                <a:cs typeface="+mn-cs"/>
              </a:rPr>
              <a:t>whether you’re standing up or lying down.</a:t>
            </a:r>
          </a:p>
        </p:txBody>
      </p:sp>
      <p:sp>
        <p:nvSpPr>
          <p:cNvPr id="4" name="Slide Number Placeholder 3"/>
          <p:cNvSpPr>
            <a:spLocks noGrp="1"/>
          </p:cNvSpPr>
          <p:nvPr>
            <p:ph type="sldNum" sz="quarter" idx="5"/>
          </p:nvPr>
        </p:nvSpPr>
        <p:spPr/>
        <p:txBody>
          <a:bodyPr/>
          <a:lstStyle/>
          <a:p>
            <a:fld id="{16A97F50-C8A6-4310-AD0A-3F74C3B0016E}" type="slidenum">
              <a:rPr lang="en-BE" smtClean="0"/>
              <a:t>6</a:t>
            </a:fld>
            <a:endParaRPr lang="en-BE"/>
          </a:p>
        </p:txBody>
      </p:sp>
    </p:spTree>
    <p:extLst>
      <p:ext uri="{BB962C8B-B14F-4D97-AF65-F5344CB8AC3E}">
        <p14:creationId xmlns:p14="http://schemas.microsoft.com/office/powerpoint/2010/main" val="1346652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Sickness in virtual reality exists already for quite a while. I found quite a few articles 20 years old and older describing the effects.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Tiresias Infofont" panose="00000400000000000000" pitchFamily="2" charset="0"/>
                <a:ea typeface="+mn-ea"/>
                <a:cs typeface="+mn-cs"/>
              </a:rPr>
              <a:t>The name however has been evolving throughout the years. There are reports describing ‘simulator sickness’, mostly referring to army simulators.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Tiresias Infofont" panose="00000400000000000000" pitchFamily="2" charset="0"/>
                <a:ea typeface="+mn-ea"/>
                <a:cs typeface="+mn-cs"/>
              </a:rPr>
              <a:t>The one I like the most is ‘cyber sickness’.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Tiresias Infofont" panose="00000400000000000000" pitchFamily="2" charset="0"/>
                <a:ea typeface="+mn-ea"/>
                <a:cs typeface="+mn-cs"/>
              </a:rPr>
              <a:t>Also virtual reality sickness is a thing.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Tiresias Infofont" panose="00000400000000000000" pitchFamily="2"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Tiresias Infofont" panose="00000400000000000000" pitchFamily="2" charset="0"/>
                <a:ea typeface="+mn-ea"/>
                <a:cs typeface="+mn-cs"/>
              </a:rPr>
              <a:t>Although there are likely differences between these categories, I think most of these differences relate to the extent of the symptom. All of them relate to the core idea of motion sickness, being a conflict in signals.</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6A97F50-C8A6-4310-AD0A-3F74C3B0016E}" type="slidenum">
              <a:rPr lang="en-BE" smtClean="0"/>
              <a:t>7</a:t>
            </a:fld>
            <a:endParaRPr lang="en-BE"/>
          </a:p>
        </p:txBody>
      </p:sp>
    </p:spTree>
    <p:extLst>
      <p:ext uri="{BB962C8B-B14F-4D97-AF65-F5344CB8AC3E}">
        <p14:creationId xmlns:p14="http://schemas.microsoft.com/office/powerpoint/2010/main" val="25309724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If you want more…</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6A97F50-C8A6-4310-AD0A-3F74C3B0016E}" type="slidenum">
              <a:rPr lang="en-BE" smtClean="0"/>
              <a:t>8</a:t>
            </a:fld>
            <a:endParaRPr lang="en-BE"/>
          </a:p>
        </p:txBody>
      </p:sp>
    </p:spTree>
    <p:extLst>
      <p:ext uri="{BB962C8B-B14F-4D97-AF65-F5344CB8AC3E}">
        <p14:creationId xmlns:p14="http://schemas.microsoft.com/office/powerpoint/2010/main" val="663204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8/30/2019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8535489"/>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8/30/2019</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064160888"/>
      </p:ext>
    </p:extLst>
  </p:cSld>
  <p:clrMap bg1="dk1" tx1="lt1" bg2="dk2" tx2="lt2" accent1="accent1" accent2="accent2" accent3="accent3" accent4="accent4" accent5="accent5" accent6="accent6" hlink="hlink" folHlink="folHlink"/>
  <p:sldLayoutIdLst>
    <p:sldLayoutId id="2147483688" r:id="rId1"/>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1028" name="Picture 4" descr="Image result for virtual reality">
            <a:extLst>
              <a:ext uri="{FF2B5EF4-FFF2-40B4-BE49-F238E27FC236}">
                <a16:creationId xmlns:a16="http://schemas.microsoft.com/office/drawing/2014/main" id="{00AB5E78-3810-4204-B703-E3E4A88F86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853"/>
            <a:ext cx="12192000" cy="6860853"/>
          </a:xfrm>
          <a:prstGeom prst="rect">
            <a:avLst/>
          </a:prstGeom>
          <a:noFill/>
          <a:extLst>
            <a:ext uri="{909E8E84-426E-40DD-AFC4-6F175D3DCCD1}">
              <a14:hiddenFill xmlns:a14="http://schemas.microsoft.com/office/drawing/2010/main">
                <a:solidFill>
                  <a:srgbClr val="FFFFFF"/>
                </a:solidFill>
              </a14:hiddenFill>
            </a:ext>
          </a:extLst>
        </p:spPr>
      </p:pic>
      <p:sp useBgFill="1">
        <p:nvSpPr>
          <p:cNvPr id="9"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C7740013-4396-4079-B62E-F5606EBC0218}"/>
              </a:ext>
            </a:extLst>
          </p:cNvPr>
          <p:cNvSpPr>
            <a:spLocks noGrp="1"/>
          </p:cNvSpPr>
          <p:nvPr>
            <p:ph type="ctrTitle"/>
          </p:nvPr>
        </p:nvSpPr>
        <p:spPr>
          <a:xfrm>
            <a:off x="804336" y="1623412"/>
            <a:ext cx="3503122" cy="2287229"/>
          </a:xfrm>
        </p:spPr>
        <p:txBody>
          <a:bodyPr>
            <a:normAutofit/>
          </a:bodyPr>
          <a:lstStyle/>
          <a:p>
            <a:pPr algn="l"/>
            <a:r>
              <a:rPr lang="en-US" sz="4400" dirty="0">
                <a:latin typeface="Tiresias Infofont" panose="00000400000000000000" pitchFamily="2" charset="0"/>
              </a:rPr>
              <a:t>MOTION SICKNESS</a:t>
            </a:r>
            <a:endParaRPr lang="en-BE" sz="4400" dirty="0">
              <a:latin typeface="Tiresias Infofont" panose="00000400000000000000" pitchFamily="2" charset="0"/>
            </a:endParaRPr>
          </a:p>
        </p:txBody>
      </p:sp>
      <p:sp>
        <p:nvSpPr>
          <p:cNvPr id="3" name="Subtitle 2">
            <a:extLst>
              <a:ext uri="{FF2B5EF4-FFF2-40B4-BE49-F238E27FC236}">
                <a16:creationId xmlns:a16="http://schemas.microsoft.com/office/drawing/2014/main" id="{D45880CD-6197-43F9-84C1-570478ED11EC}"/>
              </a:ext>
            </a:extLst>
          </p:cNvPr>
          <p:cNvSpPr>
            <a:spLocks noGrp="1"/>
          </p:cNvSpPr>
          <p:nvPr>
            <p:ph type="subTitle" idx="1"/>
          </p:nvPr>
        </p:nvSpPr>
        <p:spPr>
          <a:xfrm>
            <a:off x="804335" y="4009771"/>
            <a:ext cx="3503122" cy="1244361"/>
          </a:xfrm>
        </p:spPr>
        <p:txBody>
          <a:bodyPr>
            <a:normAutofit/>
          </a:bodyPr>
          <a:lstStyle/>
          <a:p>
            <a:pPr algn="l"/>
            <a:r>
              <a:rPr lang="en-US" sz="1600" dirty="0">
                <a:solidFill>
                  <a:srgbClr val="FCBB6E"/>
                </a:solidFill>
                <a:latin typeface="Tiresias Infofont" panose="00000400000000000000" pitchFamily="2" charset="0"/>
              </a:rPr>
              <a:t>and what the F. do we do about it?</a:t>
            </a:r>
            <a:endParaRPr lang="en-BE" sz="1600" dirty="0">
              <a:solidFill>
                <a:srgbClr val="FCBB6E"/>
              </a:solidFill>
              <a:latin typeface="Tiresias Infofont" panose="00000400000000000000" pitchFamily="2" charset="0"/>
            </a:endParaRPr>
          </a:p>
        </p:txBody>
      </p:sp>
    </p:spTree>
    <p:extLst>
      <p:ext uri="{BB962C8B-B14F-4D97-AF65-F5344CB8AC3E}">
        <p14:creationId xmlns:p14="http://schemas.microsoft.com/office/powerpoint/2010/main" val="1986688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motion sickness">
            <a:extLst>
              <a:ext uri="{FF2B5EF4-FFF2-40B4-BE49-F238E27FC236}">
                <a16:creationId xmlns:a16="http://schemas.microsoft.com/office/drawing/2014/main" id="{B01A17F0-19C1-4D32-99F0-98273E8C716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radius="5"/>
                    </a14:imgEffect>
                  </a14:imgLayer>
                </a14:imgProps>
              </a:ext>
              <a:ext uri="{28A0092B-C50C-407E-A947-70E740481C1C}">
                <a14:useLocalDpi xmlns:a14="http://schemas.microsoft.com/office/drawing/2010/main" val="0"/>
              </a:ext>
            </a:extLst>
          </a:blip>
          <a:srcRect/>
          <a:stretch>
            <a:fillRect/>
          </a:stretch>
        </p:blipFill>
        <p:spPr bwMode="auto">
          <a:xfrm>
            <a:off x="-373781" y="-75737"/>
            <a:ext cx="14018945" cy="7009473"/>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F2C6901-044B-41A3-9790-3B26A727B147}"/>
              </a:ext>
            </a:extLst>
          </p:cNvPr>
          <p:cNvSpPr txBox="1"/>
          <p:nvPr/>
        </p:nvSpPr>
        <p:spPr>
          <a:xfrm>
            <a:off x="195943" y="380483"/>
            <a:ext cx="6749143" cy="2677656"/>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pPr algn="just"/>
            <a:r>
              <a:rPr lang="en-US" sz="2400" dirty="0">
                <a:latin typeface="Tiresias Infofont" panose="00000400000000000000" pitchFamily="2" charset="0"/>
              </a:rPr>
              <a:t>“Motion sickness is a sensation of wooziness. It usually occurs when you’re traveling by car, boat, plane, or train. Some people learn early in their lives that they’re prone to the condition.”</a:t>
            </a:r>
          </a:p>
          <a:p>
            <a:pPr algn="just"/>
            <a:endParaRPr lang="en-US" sz="2400" dirty="0">
              <a:latin typeface="Tiresias Infofont" panose="00000400000000000000" pitchFamily="2" charset="0"/>
            </a:endParaRPr>
          </a:p>
          <a:p>
            <a:pPr algn="r"/>
            <a:r>
              <a:rPr lang="en-US" sz="2400" dirty="0">
                <a:latin typeface="Tiresias Infofont" panose="00000400000000000000" pitchFamily="2" charset="0"/>
              </a:rPr>
              <a:t>- www.healthline.com</a:t>
            </a:r>
            <a:endParaRPr lang="en-BE" sz="2400" dirty="0">
              <a:latin typeface="Tiresias Infofont" panose="00000400000000000000" pitchFamily="2" charset="0"/>
            </a:endParaRPr>
          </a:p>
        </p:txBody>
      </p:sp>
    </p:spTree>
    <p:extLst>
      <p:ext uri="{BB962C8B-B14F-4D97-AF65-F5344CB8AC3E}">
        <p14:creationId xmlns:p14="http://schemas.microsoft.com/office/powerpoint/2010/main" val="822281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B713B73-6642-4917-9176-97C2CB5798DE}"/>
              </a:ext>
            </a:extLst>
          </p:cNvPr>
          <p:cNvSpPr txBox="1"/>
          <p:nvPr/>
        </p:nvSpPr>
        <p:spPr>
          <a:xfrm rot="20546689">
            <a:off x="6457326" y="1402032"/>
            <a:ext cx="4994246" cy="2215991"/>
          </a:xfrm>
          <a:prstGeom prst="rect">
            <a:avLst/>
          </a:prstGeom>
          <a:noFill/>
        </p:spPr>
        <p:txBody>
          <a:bodyPr wrap="square" rtlCol="0">
            <a:spAutoFit/>
          </a:bodyPr>
          <a:lstStyle/>
          <a:p>
            <a:r>
              <a:rPr lang="en-US" sz="13800" dirty="0">
                <a:latin typeface="Rage Italic" panose="03070502040507070304" pitchFamily="66" charset="0"/>
              </a:rPr>
              <a:t>Mixed</a:t>
            </a:r>
            <a:endParaRPr lang="en-BE" sz="13800" dirty="0">
              <a:latin typeface="Rage Italic" panose="03070502040507070304" pitchFamily="66" charset="0"/>
            </a:endParaRPr>
          </a:p>
        </p:txBody>
      </p:sp>
      <p:sp>
        <p:nvSpPr>
          <p:cNvPr id="11" name="TextBox 10">
            <a:extLst>
              <a:ext uri="{FF2B5EF4-FFF2-40B4-BE49-F238E27FC236}">
                <a16:creationId xmlns:a16="http://schemas.microsoft.com/office/drawing/2014/main" id="{96A51129-971D-4EE2-8C85-69020D5D6D63}"/>
              </a:ext>
            </a:extLst>
          </p:cNvPr>
          <p:cNvSpPr txBox="1"/>
          <p:nvPr/>
        </p:nvSpPr>
        <p:spPr>
          <a:xfrm rot="21243867">
            <a:off x="6116693" y="2960295"/>
            <a:ext cx="6063746" cy="2215991"/>
          </a:xfrm>
          <a:prstGeom prst="rect">
            <a:avLst/>
          </a:prstGeom>
          <a:noFill/>
        </p:spPr>
        <p:txBody>
          <a:bodyPr wrap="square" rtlCol="0">
            <a:spAutoFit/>
          </a:bodyPr>
          <a:lstStyle/>
          <a:p>
            <a:r>
              <a:rPr lang="en-US" sz="13800" dirty="0">
                <a:latin typeface="Rage Italic" panose="03070502040507070304" pitchFamily="66" charset="0"/>
              </a:rPr>
              <a:t>Messages</a:t>
            </a:r>
            <a:endParaRPr lang="en-BE" sz="13800" dirty="0">
              <a:latin typeface="Rage Italic" panose="03070502040507070304" pitchFamily="66" charset="0"/>
            </a:endParaRPr>
          </a:p>
        </p:txBody>
      </p:sp>
      <p:grpSp>
        <p:nvGrpSpPr>
          <p:cNvPr id="12" name="Group 11">
            <a:extLst>
              <a:ext uri="{FF2B5EF4-FFF2-40B4-BE49-F238E27FC236}">
                <a16:creationId xmlns:a16="http://schemas.microsoft.com/office/drawing/2014/main" id="{E0AAC030-BB63-4A54-AA07-CB3BD68EF8EC}"/>
              </a:ext>
            </a:extLst>
          </p:cNvPr>
          <p:cNvGrpSpPr/>
          <p:nvPr/>
        </p:nvGrpSpPr>
        <p:grpSpPr>
          <a:xfrm>
            <a:off x="217539" y="911833"/>
            <a:ext cx="5323530" cy="5034334"/>
            <a:chOff x="7326085" y="1578950"/>
            <a:chExt cx="4593772" cy="4344217"/>
          </a:xfrm>
        </p:grpSpPr>
        <p:pic>
          <p:nvPicPr>
            <p:cNvPr id="13" name="Picture 2" descr="Image result for make up your mind cartoon">
              <a:extLst>
                <a:ext uri="{FF2B5EF4-FFF2-40B4-BE49-F238E27FC236}">
                  <a16:creationId xmlns:a16="http://schemas.microsoft.com/office/drawing/2014/main" id="{7EF76BD4-5D7F-424E-BD82-377CC99A0F8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89" t="57927" r="3137" b="4644"/>
            <a:stretch/>
          </p:blipFill>
          <p:spPr bwMode="auto">
            <a:xfrm>
              <a:off x="7326085" y="3811337"/>
              <a:ext cx="4593771" cy="2111830"/>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pic>
          <p:nvPicPr>
            <p:cNvPr id="14" name="Picture 2" descr="Image result for make up your mind cartoon">
              <a:extLst>
                <a:ext uri="{FF2B5EF4-FFF2-40B4-BE49-F238E27FC236}">
                  <a16:creationId xmlns:a16="http://schemas.microsoft.com/office/drawing/2014/main" id="{716790A0-FCA1-44C1-BA16-6B58E51F62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89" t="4803" r="3137" b="54228"/>
            <a:stretch/>
          </p:blipFill>
          <p:spPr bwMode="auto">
            <a:xfrm>
              <a:off x="7326086" y="1578950"/>
              <a:ext cx="4593771" cy="2311566"/>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954883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AEEC7CB-E909-4697-86E4-6CF1C8A326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7524" y="-1005141"/>
            <a:ext cx="10508951" cy="8320340"/>
          </a:xfrm>
          <a:prstGeom prst="rect">
            <a:avLst/>
          </a:prstGeom>
        </p:spPr>
      </p:pic>
      <p:sp>
        <p:nvSpPr>
          <p:cNvPr id="3" name="Speech Bubble: Rectangle with Corners Rounded 2">
            <a:extLst>
              <a:ext uri="{FF2B5EF4-FFF2-40B4-BE49-F238E27FC236}">
                <a16:creationId xmlns:a16="http://schemas.microsoft.com/office/drawing/2014/main" id="{ACFA763B-4C56-4AA0-A163-58E6B5933609}"/>
              </a:ext>
            </a:extLst>
          </p:cNvPr>
          <p:cNvSpPr/>
          <p:nvPr/>
        </p:nvSpPr>
        <p:spPr>
          <a:xfrm>
            <a:off x="481197" y="415126"/>
            <a:ext cx="8126964" cy="2537927"/>
          </a:xfrm>
          <a:prstGeom prst="wedgeRoundRectCallout">
            <a:avLst>
              <a:gd name="adj1" fmla="val 41624"/>
              <a:gd name="adj2" fmla="val 79044"/>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a:latin typeface="Tiresias Infofont" panose="00000400000000000000" pitchFamily="2" charset="0"/>
              </a:rPr>
              <a:t>The inner ear in particular is important. As it helps control your sense of balance.</a:t>
            </a:r>
            <a:endParaRPr lang="en-BE" sz="4000" dirty="0">
              <a:latin typeface="Tiresias Infofont" panose="00000400000000000000" pitchFamily="2" charset="0"/>
            </a:endParaRPr>
          </a:p>
        </p:txBody>
      </p:sp>
    </p:spTree>
    <p:extLst>
      <p:ext uri="{BB962C8B-B14F-4D97-AF65-F5344CB8AC3E}">
        <p14:creationId xmlns:p14="http://schemas.microsoft.com/office/powerpoint/2010/main" val="1525931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rnyGracefulBluebottlejellyfish-mobile">
            <a:hlinkClick r:id="" action="ppaction://media"/>
            <a:extLst>
              <a:ext uri="{FF2B5EF4-FFF2-40B4-BE49-F238E27FC236}">
                <a16:creationId xmlns:a16="http://schemas.microsoft.com/office/drawing/2014/main" id="{80D0A026-2B0F-4B26-8457-68954EB6AED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76200"/>
            <a:ext cx="12192000" cy="7010400"/>
          </a:xfrm>
          <a:prstGeom prst="rect">
            <a:avLst/>
          </a:prstGeom>
        </p:spPr>
      </p:pic>
    </p:spTree>
    <p:extLst>
      <p:ext uri="{BB962C8B-B14F-4D97-AF65-F5344CB8AC3E}">
        <p14:creationId xmlns:p14="http://schemas.microsoft.com/office/powerpoint/2010/main" val="3560367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Image result for evolution funny vr png">
            <a:extLst>
              <a:ext uri="{FF2B5EF4-FFF2-40B4-BE49-F238E27FC236}">
                <a16:creationId xmlns:a16="http://schemas.microsoft.com/office/drawing/2014/main" id="{4C5F016F-D19C-4BF3-B339-7FF0CC543303}"/>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2200" b="67700" l="240" r="100000">
                        <a14:foregroundMark x1="55582" y1="35900" x2="55582" y2="35900"/>
                        <a14:foregroundMark x1="34694" y1="40400" x2="34694" y2="40400"/>
                        <a14:foregroundMark x1="8283" y1="40600" x2="8283" y2="40600"/>
                        <a14:foregroundMark x1="18487" y1="39400" x2="18487" y2="39400"/>
                        <a14:foregroundMark x1="43097" y1="33700" x2="43097" y2="33700"/>
                        <a14:foregroundMark x1="38415" y1="36900" x2="38415" y2="36900"/>
                        <a14:foregroundMark x1="39256" y1="36900" x2="39256" y2="36900"/>
                        <a14:foregroundMark x1="44178" y1="33000" x2="44178" y2="33000"/>
                        <a14:backgroundMark x1="38655" y1="36500" x2="38655" y2="36500"/>
                        <a14:backgroundMark x1="40336" y1="36500" x2="40336" y2="36500"/>
                        <a14:backgroundMark x1="53421" y1="33400" x2="53421" y2="33400"/>
                        <a14:backgroundMark x1="53421" y1="32500" x2="53421" y2="32500"/>
                      </a14:backgroundRemoval>
                    </a14:imgEffect>
                  </a14:imgLayer>
                </a14:imgProps>
              </a:ext>
              <a:ext uri="{28A0092B-C50C-407E-A947-70E740481C1C}">
                <a14:useLocalDpi xmlns:a14="http://schemas.microsoft.com/office/drawing/2010/main" val="0"/>
              </a:ext>
            </a:extLst>
          </a:blip>
          <a:srcRect t="12981" b="38980"/>
          <a:stretch/>
        </p:blipFill>
        <p:spPr bwMode="auto">
          <a:xfrm>
            <a:off x="525869" y="1004339"/>
            <a:ext cx="11140261" cy="642381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91EF2B1-F7F0-4DB2-96AA-E0B10E12E925}"/>
              </a:ext>
            </a:extLst>
          </p:cNvPr>
          <p:cNvSpPr txBox="1"/>
          <p:nvPr/>
        </p:nvSpPr>
        <p:spPr>
          <a:xfrm rot="20340267">
            <a:off x="363319" y="1764297"/>
            <a:ext cx="8716923" cy="707886"/>
          </a:xfrm>
          <a:prstGeom prst="rect">
            <a:avLst/>
          </a:prstGeom>
          <a:noFill/>
        </p:spPr>
        <p:txBody>
          <a:bodyPr wrap="square" rtlCol="0">
            <a:spAutoFit/>
          </a:bodyPr>
          <a:lstStyle/>
          <a:p>
            <a:r>
              <a:rPr lang="en-US" sz="2000" dirty="0">
                <a:latin typeface="Tiresias Infofont" panose="00000400000000000000" pitchFamily="2" charset="0"/>
              </a:rPr>
              <a:t>Some toxins, when ingested, can mess with the vestibular system. And if you’ve got some poison in you, it would be good to throw it up…</a:t>
            </a:r>
            <a:endParaRPr lang="en-BE" sz="2000" dirty="0">
              <a:latin typeface="Tiresias Infofont" panose="00000400000000000000" pitchFamily="2" charset="0"/>
            </a:endParaRPr>
          </a:p>
        </p:txBody>
      </p:sp>
    </p:spTree>
    <p:extLst>
      <p:ext uri="{BB962C8B-B14F-4D97-AF65-F5344CB8AC3E}">
        <p14:creationId xmlns:p14="http://schemas.microsoft.com/office/powerpoint/2010/main" val="4060938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virtual reality">
            <a:extLst>
              <a:ext uri="{FF2B5EF4-FFF2-40B4-BE49-F238E27FC236}">
                <a16:creationId xmlns:a16="http://schemas.microsoft.com/office/drawing/2014/main" id="{1B4AD4B3-0BE2-4FA0-AE0B-171CCCF7A2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465" y="-122677"/>
            <a:ext cx="12622930" cy="71033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0C8BD49-757C-43E6-AD2F-50C77C3EE767}"/>
              </a:ext>
            </a:extLst>
          </p:cNvPr>
          <p:cNvSpPr txBox="1"/>
          <p:nvPr/>
        </p:nvSpPr>
        <p:spPr>
          <a:xfrm>
            <a:off x="0" y="-545536"/>
            <a:ext cx="12192000" cy="7986802"/>
          </a:xfrm>
          <a:prstGeom prst="rect">
            <a:avLst/>
          </a:prstGeom>
          <a:noFill/>
        </p:spPr>
        <p:txBody>
          <a:bodyPr wrap="square" rtlCol="0">
            <a:spAutoFit/>
          </a:bodyPr>
          <a:lstStyle/>
          <a:p>
            <a:pPr algn="ctr"/>
            <a:r>
              <a:rPr lang="en-US" sz="19900" dirty="0">
                <a:effectLst>
                  <a:glow rad="63500">
                    <a:schemeClr val="accent1">
                      <a:satMod val="175000"/>
                      <a:alpha val="40000"/>
                    </a:schemeClr>
                  </a:glow>
                </a:effectLst>
                <a:latin typeface="Tiresias Infofont" panose="00000400000000000000" pitchFamily="2" charset="0"/>
              </a:rPr>
              <a:t>MOTION</a:t>
            </a:r>
          </a:p>
          <a:p>
            <a:pPr algn="ctr"/>
            <a:endParaRPr lang="en-US" sz="11500" dirty="0">
              <a:effectLst>
                <a:glow rad="63500">
                  <a:schemeClr val="accent1">
                    <a:satMod val="175000"/>
                    <a:alpha val="40000"/>
                  </a:schemeClr>
                </a:glow>
              </a:effectLst>
              <a:latin typeface="Tiresias Infofont" panose="00000400000000000000" pitchFamily="2" charset="0"/>
            </a:endParaRPr>
          </a:p>
          <a:p>
            <a:pPr algn="ctr"/>
            <a:r>
              <a:rPr lang="en-US" sz="19900" dirty="0">
                <a:effectLst>
                  <a:glow rad="63500">
                    <a:schemeClr val="accent1">
                      <a:satMod val="175000"/>
                      <a:alpha val="40000"/>
                    </a:schemeClr>
                  </a:glow>
                </a:effectLst>
                <a:latin typeface="Tiresias Infofont" panose="00000400000000000000" pitchFamily="2" charset="0"/>
              </a:rPr>
              <a:t>SICKNESS</a:t>
            </a:r>
            <a:endParaRPr lang="en-BE" sz="19900" dirty="0">
              <a:effectLst>
                <a:glow rad="63500">
                  <a:schemeClr val="accent1">
                    <a:satMod val="175000"/>
                    <a:alpha val="40000"/>
                  </a:schemeClr>
                </a:glow>
              </a:effectLst>
              <a:latin typeface="Tiresias Infofont" panose="00000400000000000000" pitchFamily="2" charset="0"/>
            </a:endParaRPr>
          </a:p>
        </p:txBody>
      </p:sp>
    </p:spTree>
    <p:extLst>
      <p:ext uri="{BB962C8B-B14F-4D97-AF65-F5344CB8AC3E}">
        <p14:creationId xmlns:p14="http://schemas.microsoft.com/office/powerpoint/2010/main" val="16763972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AB8084-B2AF-4A91-B0E5-10FB272CFE0B}"/>
              </a:ext>
            </a:extLst>
          </p:cNvPr>
          <p:cNvSpPr txBox="1"/>
          <p:nvPr/>
        </p:nvSpPr>
        <p:spPr>
          <a:xfrm>
            <a:off x="340995" y="2575863"/>
            <a:ext cx="8174355" cy="2893100"/>
          </a:xfrm>
          <a:prstGeom prst="rect">
            <a:avLst/>
          </a:prstGeom>
          <a:noFill/>
        </p:spPr>
        <p:txBody>
          <a:bodyPr wrap="square" rtlCol="0">
            <a:spAutoFit/>
          </a:bodyPr>
          <a:lstStyle/>
          <a:p>
            <a:r>
              <a:rPr lang="en-GB" sz="1400" dirty="0">
                <a:latin typeface="Tiresias Infofont" panose="00000400000000000000" pitchFamily="2" charset="0"/>
              </a:rPr>
              <a:t>References:</a:t>
            </a:r>
          </a:p>
          <a:p>
            <a:pPr marL="285750" indent="-285750">
              <a:buFont typeface="Arial" panose="020B0604020202020204" pitchFamily="34" charset="0"/>
              <a:buChar char="•"/>
            </a:pPr>
            <a:r>
              <a:rPr lang="en-GB" sz="1400" dirty="0">
                <a:latin typeface="Tiresias Infofont" panose="00000400000000000000" pitchFamily="2" charset="0"/>
              </a:rPr>
              <a:t>“</a:t>
            </a:r>
            <a:r>
              <a:rPr lang="en-US" sz="1400" dirty="0">
                <a:latin typeface="Tiresias Infofont" panose="00000400000000000000" pitchFamily="2" charset="0"/>
              </a:rPr>
              <a:t>How the Inner Ear Balance System Works” - </a:t>
            </a:r>
            <a:r>
              <a:rPr lang="en-GB" sz="1400" dirty="0">
                <a:latin typeface="Tiresias Infofont" panose="00000400000000000000" pitchFamily="2" charset="0"/>
              </a:rPr>
              <a:t>https://youtu.be/YMIMvBa8XGs</a:t>
            </a:r>
          </a:p>
          <a:p>
            <a:pPr marL="285750" indent="-285750">
              <a:buFont typeface="Arial" panose="020B0604020202020204" pitchFamily="34" charset="0"/>
              <a:buChar char="•"/>
            </a:pPr>
            <a:r>
              <a:rPr lang="en-GB" sz="1400" dirty="0">
                <a:latin typeface="Tiresias Infofont" panose="00000400000000000000" pitchFamily="2" charset="0"/>
              </a:rPr>
              <a:t>https://www.healthline.com/health/motion-sickness</a:t>
            </a:r>
          </a:p>
          <a:p>
            <a:pPr marL="285750" indent="-285750">
              <a:buFont typeface="Arial" panose="020B0604020202020204" pitchFamily="34" charset="0"/>
              <a:buChar char="•"/>
            </a:pPr>
            <a:r>
              <a:rPr lang="en-GB" sz="1400" dirty="0">
                <a:latin typeface="Tiresias Infofont" panose="00000400000000000000" pitchFamily="2" charset="0"/>
              </a:rPr>
              <a:t>https://www.webmd.com/cold-and-flu/ear-infection/motion-sickness#1</a:t>
            </a:r>
          </a:p>
          <a:p>
            <a:pPr marL="285750" indent="-285750">
              <a:buFont typeface="Arial" panose="020B0604020202020204" pitchFamily="34" charset="0"/>
              <a:buChar char="•"/>
            </a:pPr>
            <a:r>
              <a:rPr lang="en-GB" sz="1400" dirty="0">
                <a:latin typeface="Tiresias Infofont" panose="00000400000000000000" pitchFamily="2" charset="0"/>
              </a:rPr>
              <a:t>https://www.theatlantic.com/health/archive/2015/02/the-mysterious-science-of-motion-sickness/385469/</a:t>
            </a:r>
          </a:p>
          <a:p>
            <a:pPr marL="285750" indent="-285750">
              <a:buFont typeface="Arial" panose="020B0604020202020204" pitchFamily="34" charset="0"/>
              <a:buChar char="•"/>
            </a:pPr>
            <a:r>
              <a:rPr lang="en-GB" sz="1400" dirty="0">
                <a:latin typeface="Tiresias Infofont" panose="00000400000000000000" pitchFamily="2" charset="0"/>
              </a:rPr>
              <a:t>https://uploadvr.com/7-ways-overcome-vr-motion-sickness/</a:t>
            </a:r>
          </a:p>
          <a:p>
            <a:pPr marL="285750" indent="-285750">
              <a:buFont typeface="Arial" panose="020B0604020202020204" pitchFamily="34" charset="0"/>
              <a:buChar char="•"/>
            </a:pPr>
            <a:r>
              <a:rPr lang="en-GB" sz="1400" dirty="0">
                <a:latin typeface="Tiresias Infofont" panose="00000400000000000000" pitchFamily="2" charset="0"/>
              </a:rPr>
              <a:t>https://journals.sagepub.com/doi/pdf/10.1177/107118139704100292</a:t>
            </a:r>
          </a:p>
          <a:p>
            <a:pPr marL="285750" indent="-285750">
              <a:buFont typeface="Arial" panose="020B0604020202020204" pitchFamily="34" charset="0"/>
              <a:buChar char="•"/>
            </a:pPr>
            <a:r>
              <a:rPr lang="en-GB" sz="1400" dirty="0">
                <a:latin typeface="Tiresias Infofont" panose="00000400000000000000" pitchFamily="2" charset="0"/>
              </a:rPr>
              <a:t>https://dl.acm.org/citation.cfm?id=333344</a:t>
            </a:r>
          </a:p>
          <a:p>
            <a:pPr marL="285750" indent="-285750">
              <a:buFont typeface="Arial" panose="020B0604020202020204" pitchFamily="34" charset="0"/>
              <a:buChar char="•"/>
            </a:pPr>
            <a:r>
              <a:rPr lang="en-GB" sz="1400" dirty="0">
                <a:latin typeface="Tiresias Infofont" panose="00000400000000000000" pitchFamily="2" charset="0"/>
              </a:rPr>
              <a:t>https://www.frontiersin.org/articles/10.3389/fpsyg.2018.02132/full</a:t>
            </a:r>
          </a:p>
          <a:p>
            <a:pPr marL="285750" indent="-285750">
              <a:buFont typeface="Arial" panose="020B0604020202020204" pitchFamily="34" charset="0"/>
              <a:buChar char="•"/>
            </a:pPr>
            <a:endParaRPr lang="en-GB" sz="1400" dirty="0">
              <a:latin typeface="Tiresias Infofont" panose="00000400000000000000" pitchFamily="2" charset="0"/>
            </a:endParaRPr>
          </a:p>
          <a:p>
            <a:pPr marL="285750" indent="-285750">
              <a:buFont typeface="Arial" panose="020B0604020202020204" pitchFamily="34" charset="0"/>
              <a:buChar char="•"/>
            </a:pPr>
            <a:endParaRPr lang="en-GB" sz="1400" dirty="0">
              <a:latin typeface="Tiresias Infofont" panose="00000400000000000000" pitchFamily="2" charset="0"/>
            </a:endParaRPr>
          </a:p>
          <a:p>
            <a:pPr marL="285750" indent="-285750">
              <a:buFont typeface="Arial" panose="020B0604020202020204" pitchFamily="34" charset="0"/>
              <a:buChar char="•"/>
            </a:pPr>
            <a:endParaRPr lang="en-BE" sz="1400" dirty="0">
              <a:latin typeface="Tiresias Infofont" panose="00000400000000000000" pitchFamily="2" charset="0"/>
            </a:endParaRPr>
          </a:p>
        </p:txBody>
      </p:sp>
      <p:pic>
        <p:nvPicPr>
          <p:cNvPr id="5" name="Picture 4">
            <a:extLst>
              <a:ext uri="{FF2B5EF4-FFF2-40B4-BE49-F238E27FC236}">
                <a16:creationId xmlns:a16="http://schemas.microsoft.com/office/drawing/2014/main" id="{BBD73442-EF3B-4662-8869-631808495E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9510" y="1005840"/>
            <a:ext cx="4476750" cy="6312218"/>
          </a:xfrm>
          <a:prstGeom prst="rect">
            <a:avLst/>
          </a:prstGeom>
        </p:spPr>
      </p:pic>
      <p:sp>
        <p:nvSpPr>
          <p:cNvPr id="7" name="Speech Bubble: Rectangle with Corners Rounded 6">
            <a:extLst>
              <a:ext uri="{FF2B5EF4-FFF2-40B4-BE49-F238E27FC236}">
                <a16:creationId xmlns:a16="http://schemas.microsoft.com/office/drawing/2014/main" id="{528A6613-C97C-421E-8493-9FCC78C102DB}"/>
              </a:ext>
            </a:extLst>
          </p:cNvPr>
          <p:cNvSpPr/>
          <p:nvPr/>
        </p:nvSpPr>
        <p:spPr>
          <a:xfrm>
            <a:off x="3803599" y="220828"/>
            <a:ext cx="4973421" cy="1570023"/>
          </a:xfrm>
          <a:prstGeom prst="wedgeRoundRectCallout">
            <a:avLst>
              <a:gd name="adj1" fmla="val 37027"/>
              <a:gd name="adj2" fmla="val 7322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a:latin typeface="Tiresias Infofont" panose="00000400000000000000" pitchFamily="2" charset="0"/>
              </a:rPr>
              <a:t>GIMME MORE</a:t>
            </a:r>
            <a:endParaRPr lang="en-BE" sz="4000" dirty="0">
              <a:latin typeface="Tiresias Infofont" panose="00000400000000000000" pitchFamily="2" charset="0"/>
            </a:endParaRPr>
          </a:p>
        </p:txBody>
      </p:sp>
    </p:spTree>
    <p:extLst>
      <p:ext uri="{BB962C8B-B14F-4D97-AF65-F5344CB8AC3E}">
        <p14:creationId xmlns:p14="http://schemas.microsoft.com/office/powerpoint/2010/main" val="25200591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
      <a:dk1>
        <a:srgbClr val="000000"/>
      </a:dk1>
      <a:lt1>
        <a:srgbClr val="FFFFFF"/>
      </a:lt1>
      <a:dk2>
        <a:srgbClr val="242A41"/>
      </a:dk2>
      <a:lt2>
        <a:srgbClr val="E2E8E6"/>
      </a:lt2>
      <a:accent1>
        <a:srgbClr val="C8487A"/>
      </a:accent1>
      <a:accent2>
        <a:srgbClr val="B6369E"/>
      </a:accent2>
      <a:accent3>
        <a:srgbClr val="AC48C8"/>
      </a:accent3>
      <a:accent4>
        <a:srgbClr val="6B3FBA"/>
      </a:accent4>
      <a:accent5>
        <a:srgbClr val="484FC8"/>
      </a:accent5>
      <a:accent6>
        <a:srgbClr val="3673B6"/>
      </a:accent6>
      <a:hlink>
        <a:srgbClr val="7166CC"/>
      </a:hlink>
      <a:folHlink>
        <a:srgbClr val="7F7F7F"/>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TotalTime>
  <Words>667</Words>
  <Application>Microsoft Office PowerPoint</Application>
  <PresentationFormat>Widescreen</PresentationFormat>
  <Paragraphs>56</Paragraphs>
  <Slides>8</Slides>
  <Notes>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Calisto MT</vt:lpstr>
      <vt:lpstr>Rage Italic</vt:lpstr>
      <vt:lpstr>Tiresias Infofont</vt:lpstr>
      <vt:lpstr>Wingdings 2</vt:lpstr>
      <vt:lpstr>SlateVTI</vt:lpstr>
      <vt:lpstr>MOTION SICKNESS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 SICKNESS</dc:title>
  <dc:creator>Rowdy Guy</dc:creator>
  <cp:lastModifiedBy>Rowdy Guy</cp:lastModifiedBy>
  <cp:revision>8</cp:revision>
  <dcterms:created xsi:type="dcterms:W3CDTF">2019-08-30T21:51:11Z</dcterms:created>
  <dcterms:modified xsi:type="dcterms:W3CDTF">2019-08-30T23:02:16Z</dcterms:modified>
</cp:coreProperties>
</file>